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2.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 id="259" r:id="rId10"/>
    <p:sldId id="260" r:id="rId11"/>
    <p:sldId id="261" r:id="rId12"/>
    <p:sldId id="262" r:id="rId13"/>
    <p:sldId id="263" r:id="rId14"/>
    <p:sldId id="264" r:id="rId15"/>
    <p:sldId id="265" r:id="rId16"/>
    <p:sldId id="266" r:id="rId17"/>
    <p:sldId id="267" r:id="rId18"/>
    <p:sldId id="268" r:id="rId19"/>
    <p:sldId id="269" r:id="rId20"/>
  </p:sldIdLst>
  <p:sldSz cy="9601200" cx="7315200"/>
  <p:notesSz cx="6858000" cy="9144000"/>
  <p:embeddedFontLst>
    <p:embeddedFont>
      <p:font typeface="Halant"/>
      <p:regular r:id="rId21"/>
      <p:bold r:id="rId22"/>
    </p:embeddedFont>
    <p:embeddedFont>
      <p:font typeface="Inter"/>
      <p:regular r:id="rId23"/>
      <p:bold r:id="rId24"/>
      <p:italic r:id="rId25"/>
      <p:boldItalic r:id="rId26"/>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024">
          <p15:clr>
            <a:srgbClr val="A4A3A4"/>
          </p15:clr>
        </p15:guide>
        <p15:guide id="2" pos="2304">
          <p15:clr>
            <a:srgbClr val="A4A3A4"/>
          </p15:clr>
        </p15:guide>
        <p15:guide id="3" pos="278">
          <p15:clr>
            <a:srgbClr val="747775"/>
          </p15:clr>
        </p15:guide>
        <p15:guide id="4" pos="4330">
          <p15:clr>
            <a:srgbClr val="747775"/>
          </p15:clr>
        </p15:guide>
        <p15:guide id="5" orient="horz" pos="5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0330D030-1E1E-4024-B734-F7272AC129DC}">
  <a:tblStyle styleId="{0330D030-1E1E-4024-B734-F7272AC129DC}"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024" orient="horz"/>
        <p:guide pos="2304"/>
        <p:guide pos="278"/>
        <p:guide pos="4330"/>
        <p:guide pos="5880" orient="horz"/>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slide" Target="slides/slide14.xml"/><Relationship Id="rId22" Type="http://schemas.openxmlformats.org/officeDocument/2006/relationships/font" Target="fonts/Halant-bold.fntdata"/><Relationship Id="rId21" Type="http://schemas.openxmlformats.org/officeDocument/2006/relationships/font" Target="fonts/Halant-regular.fntdata"/><Relationship Id="rId24" Type="http://schemas.openxmlformats.org/officeDocument/2006/relationships/font" Target="fonts/Inter-bold.fntdata"/><Relationship Id="rId23" Type="http://schemas.openxmlformats.org/officeDocument/2006/relationships/font" Target="fonts/Inter-regular.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26" Type="http://schemas.openxmlformats.org/officeDocument/2006/relationships/font" Target="fonts/Inter-boldItalic.fntdata"/><Relationship Id="rId25" Type="http://schemas.openxmlformats.org/officeDocument/2006/relationships/font" Target="fonts/Inter-italic.fntdata"/><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 Id="rId8" Type="http://schemas.openxmlformats.org/officeDocument/2006/relationships/slide" Target="slides/slide2.xml"/><Relationship Id="rId11" Type="http://schemas.openxmlformats.org/officeDocument/2006/relationships/slide" Target="slides/slide5.xml"/><Relationship Id="rId10" Type="http://schemas.openxmlformats.org/officeDocument/2006/relationships/slide" Target="slides/slide4.xml"/><Relationship Id="rId13" Type="http://schemas.openxmlformats.org/officeDocument/2006/relationships/slide" Target="slides/slide7.xml"/><Relationship Id="rId12" Type="http://schemas.openxmlformats.org/officeDocument/2006/relationships/slide" Target="slides/slide6.xml"/><Relationship Id="rId15" Type="http://schemas.openxmlformats.org/officeDocument/2006/relationships/slide" Target="slides/slide9.xml"/><Relationship Id="rId14" Type="http://schemas.openxmlformats.org/officeDocument/2006/relationships/slide" Target="slides/slide8.xml"/><Relationship Id="rId17" Type="http://schemas.openxmlformats.org/officeDocument/2006/relationships/slide" Target="slides/slide11.xml"/><Relationship Id="rId16" Type="http://schemas.openxmlformats.org/officeDocument/2006/relationships/slide" Target="slides/slide10.xml"/><Relationship Id="rId19" Type="http://schemas.openxmlformats.org/officeDocument/2006/relationships/slide" Target="slides/slide13.xml"/><Relationship Id="rId18" Type="http://schemas.openxmlformats.org/officeDocument/2006/relationships/slide" Target="slides/slide12.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51ce2d9f75_0_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51ce2d9f75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2" name="Shape 142"/>
        <p:cNvGrpSpPr/>
        <p:nvPr/>
      </p:nvGrpSpPr>
      <p:grpSpPr>
        <a:xfrm>
          <a:off x="0" y="0"/>
          <a:ext cx="0" cy="0"/>
          <a:chOff x="0" y="0"/>
          <a:chExt cx="0" cy="0"/>
        </a:xfrm>
      </p:grpSpPr>
      <p:sp>
        <p:nvSpPr>
          <p:cNvPr id="143" name="Google Shape;143;g352ef4b556f_0_64: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44" name="Google Shape;144;g352ef4b556f_0_6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53" name="Shape 153"/>
        <p:cNvGrpSpPr/>
        <p:nvPr/>
      </p:nvGrpSpPr>
      <p:grpSpPr>
        <a:xfrm>
          <a:off x="0" y="0"/>
          <a:ext cx="0" cy="0"/>
          <a:chOff x="0" y="0"/>
          <a:chExt cx="0" cy="0"/>
        </a:xfrm>
      </p:grpSpPr>
      <p:sp>
        <p:nvSpPr>
          <p:cNvPr id="154" name="Google Shape;154;g352ef4b556f_0_74: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55" name="Google Shape;155;g352ef4b556f_0_7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64" name="Shape 164"/>
        <p:cNvGrpSpPr/>
        <p:nvPr/>
      </p:nvGrpSpPr>
      <p:grpSpPr>
        <a:xfrm>
          <a:off x="0" y="0"/>
          <a:ext cx="0" cy="0"/>
          <a:chOff x="0" y="0"/>
          <a:chExt cx="0" cy="0"/>
        </a:xfrm>
      </p:grpSpPr>
      <p:sp>
        <p:nvSpPr>
          <p:cNvPr id="165" name="Google Shape;165;g352ef4b556f_0_84: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66" name="Google Shape;166;g352ef4b556f_0_8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75" name="Shape 175"/>
        <p:cNvGrpSpPr/>
        <p:nvPr/>
      </p:nvGrpSpPr>
      <p:grpSpPr>
        <a:xfrm>
          <a:off x="0" y="0"/>
          <a:ext cx="0" cy="0"/>
          <a:chOff x="0" y="0"/>
          <a:chExt cx="0" cy="0"/>
        </a:xfrm>
      </p:grpSpPr>
      <p:sp>
        <p:nvSpPr>
          <p:cNvPr id="176" name="Google Shape;176;g352ef4b556f_0_94: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77" name="Google Shape;177;g352ef4b556f_0_9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86" name="Shape 186"/>
        <p:cNvGrpSpPr/>
        <p:nvPr/>
      </p:nvGrpSpPr>
      <p:grpSpPr>
        <a:xfrm>
          <a:off x="0" y="0"/>
          <a:ext cx="0" cy="0"/>
          <a:chOff x="0" y="0"/>
          <a:chExt cx="0" cy="0"/>
        </a:xfrm>
      </p:grpSpPr>
      <p:sp>
        <p:nvSpPr>
          <p:cNvPr id="187" name="Google Shape;187;g352ef4b556f_0_104: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88" name="Google Shape;188;g352ef4b556f_0_10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351ce2d9f75_0_11: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351ce2d9f75_0_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351ce2d9f75_0_2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351ce2d9f75_0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351ce2d9f75_0_2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82" name="Google Shape;82;g351ce2d9f75_0_2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g352ef4b556f_0_3: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92" name="Google Shape;92;g352ef4b556f_0_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0" name="Shape 100"/>
        <p:cNvGrpSpPr/>
        <p:nvPr/>
      </p:nvGrpSpPr>
      <p:grpSpPr>
        <a:xfrm>
          <a:off x="0" y="0"/>
          <a:ext cx="0" cy="0"/>
          <a:chOff x="0" y="0"/>
          <a:chExt cx="0" cy="0"/>
        </a:xfrm>
      </p:grpSpPr>
      <p:sp>
        <p:nvSpPr>
          <p:cNvPr id="101" name="Google Shape;101;g352ef4b556f_0_12: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02" name="Google Shape;102;g352ef4b556f_0_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0" name="Shape 110"/>
        <p:cNvGrpSpPr/>
        <p:nvPr/>
      </p:nvGrpSpPr>
      <p:grpSpPr>
        <a:xfrm>
          <a:off x="0" y="0"/>
          <a:ext cx="0" cy="0"/>
          <a:chOff x="0" y="0"/>
          <a:chExt cx="0" cy="0"/>
        </a:xfrm>
      </p:grpSpPr>
      <p:sp>
        <p:nvSpPr>
          <p:cNvPr id="111" name="Google Shape;111;g352ef4b556f_0_21: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12" name="Google Shape;112;g352ef4b556f_0_2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0" name="Shape 120"/>
        <p:cNvGrpSpPr/>
        <p:nvPr/>
      </p:nvGrpSpPr>
      <p:grpSpPr>
        <a:xfrm>
          <a:off x="0" y="0"/>
          <a:ext cx="0" cy="0"/>
          <a:chOff x="0" y="0"/>
          <a:chExt cx="0" cy="0"/>
        </a:xfrm>
      </p:grpSpPr>
      <p:sp>
        <p:nvSpPr>
          <p:cNvPr id="121" name="Google Shape;121;g352ef4b556f_0_44: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22" name="Google Shape;122;g352ef4b556f_0_4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1" name="Shape 131"/>
        <p:cNvGrpSpPr/>
        <p:nvPr/>
      </p:nvGrpSpPr>
      <p:grpSpPr>
        <a:xfrm>
          <a:off x="0" y="0"/>
          <a:ext cx="0" cy="0"/>
          <a:chOff x="0" y="0"/>
          <a:chExt cx="0" cy="0"/>
        </a:xfrm>
      </p:grpSpPr>
      <p:sp>
        <p:nvSpPr>
          <p:cNvPr id="132" name="Google Shape;132;g352ef4b556f_0_54: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33" name="Google Shape;133;g352ef4b556f_0_5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49367" y="1389873"/>
            <a:ext cx="6816600" cy="3831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49360" y="5290367"/>
            <a:ext cx="6816600" cy="1479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49360" y="2064767"/>
            <a:ext cx="6816600" cy="36651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49360" y="5884153"/>
            <a:ext cx="6816600" cy="24282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49360" y="4014920"/>
            <a:ext cx="6816600" cy="15714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49360" y="2151287"/>
            <a:ext cx="6816600" cy="6377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4936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386592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49360" y="1037120"/>
            <a:ext cx="2246400" cy="14106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49360" y="2593920"/>
            <a:ext cx="2246400" cy="5934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392200" y="840280"/>
            <a:ext cx="5094300" cy="76362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657600" y="-233"/>
            <a:ext cx="3657600" cy="96012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12400" y="2301927"/>
            <a:ext cx="3236100" cy="27669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12400" y="5232407"/>
            <a:ext cx="3236100" cy="23055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3951600" y="1351607"/>
            <a:ext cx="3069600" cy="68976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49360" y="7897073"/>
            <a:ext cx="4799100" cy="11295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49360" y="830713"/>
            <a:ext cx="6816600" cy="10689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49360" y="2151287"/>
            <a:ext cx="6816600" cy="6377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sz="1400">
                <a:solidFill>
                  <a:schemeClr val="dk2"/>
                </a:solidFill>
              </a:defRPr>
            </a:lvl2pPr>
            <a:lvl3pPr indent="-317500" lvl="2" marL="1371600">
              <a:lnSpc>
                <a:spcPct val="115000"/>
              </a:lnSpc>
              <a:spcBef>
                <a:spcPts val="1600"/>
              </a:spcBef>
              <a:spcAft>
                <a:spcPts val="0"/>
              </a:spcAft>
              <a:buClr>
                <a:schemeClr val="dk2"/>
              </a:buClr>
              <a:buSzPts val="1400"/>
              <a:buChar char="■"/>
              <a:defRPr sz="1400">
                <a:solidFill>
                  <a:schemeClr val="dk2"/>
                </a:solidFill>
              </a:defRPr>
            </a:lvl3pPr>
            <a:lvl4pPr indent="-317500" lvl="3" marL="1828800">
              <a:lnSpc>
                <a:spcPct val="115000"/>
              </a:lnSpc>
              <a:spcBef>
                <a:spcPts val="1600"/>
              </a:spcBef>
              <a:spcAft>
                <a:spcPts val="0"/>
              </a:spcAft>
              <a:buClr>
                <a:schemeClr val="dk2"/>
              </a:buClr>
              <a:buSzPts val="1400"/>
              <a:buChar char="●"/>
              <a:defRPr sz="1400">
                <a:solidFill>
                  <a:schemeClr val="dk2"/>
                </a:solidFill>
              </a:defRPr>
            </a:lvl4pPr>
            <a:lvl5pPr indent="-317500" lvl="4" marL="2286000">
              <a:lnSpc>
                <a:spcPct val="115000"/>
              </a:lnSpc>
              <a:spcBef>
                <a:spcPts val="1600"/>
              </a:spcBef>
              <a:spcAft>
                <a:spcPts val="0"/>
              </a:spcAft>
              <a:buClr>
                <a:schemeClr val="dk2"/>
              </a:buClr>
              <a:buSzPts val="1400"/>
              <a:buChar char="○"/>
              <a:defRPr sz="1400">
                <a:solidFill>
                  <a:schemeClr val="dk2"/>
                </a:solidFill>
              </a:defRPr>
            </a:lvl5pPr>
            <a:lvl6pPr indent="-317500" lvl="5" marL="2743200">
              <a:lnSpc>
                <a:spcPct val="115000"/>
              </a:lnSpc>
              <a:spcBef>
                <a:spcPts val="1600"/>
              </a:spcBef>
              <a:spcAft>
                <a:spcPts val="0"/>
              </a:spcAft>
              <a:buClr>
                <a:schemeClr val="dk2"/>
              </a:buClr>
              <a:buSzPts val="1400"/>
              <a:buChar char="■"/>
              <a:defRPr sz="1400">
                <a:solidFill>
                  <a:schemeClr val="dk2"/>
                </a:solidFill>
              </a:defRPr>
            </a:lvl6pPr>
            <a:lvl7pPr indent="-317500" lvl="6" marL="3200400">
              <a:lnSpc>
                <a:spcPct val="115000"/>
              </a:lnSpc>
              <a:spcBef>
                <a:spcPts val="1600"/>
              </a:spcBef>
              <a:spcAft>
                <a:spcPts val="0"/>
              </a:spcAft>
              <a:buClr>
                <a:schemeClr val="dk2"/>
              </a:buClr>
              <a:buSzPts val="1400"/>
              <a:buChar char="●"/>
              <a:defRPr sz="1400">
                <a:solidFill>
                  <a:schemeClr val="dk2"/>
                </a:solidFill>
              </a:defRPr>
            </a:lvl7pPr>
            <a:lvl8pPr indent="-317500" lvl="7" marL="3657600">
              <a:lnSpc>
                <a:spcPct val="115000"/>
              </a:lnSpc>
              <a:spcBef>
                <a:spcPts val="1600"/>
              </a:spcBef>
              <a:spcAft>
                <a:spcPts val="0"/>
              </a:spcAft>
              <a:buClr>
                <a:schemeClr val="dk2"/>
              </a:buClr>
              <a:buSzPts val="1400"/>
              <a:buChar char="○"/>
              <a:defRPr sz="1400">
                <a:solidFill>
                  <a:schemeClr val="dk2"/>
                </a:solidFill>
              </a:defRPr>
            </a:lvl8pPr>
            <a:lvl9pPr indent="-317500" lvl="8" marL="4114800">
              <a:lnSpc>
                <a:spcPct val="115000"/>
              </a:lnSpc>
              <a:spcBef>
                <a:spcPts val="1600"/>
              </a:spcBef>
              <a:spcAft>
                <a:spcPts val="1600"/>
              </a:spcAft>
              <a:buClr>
                <a:schemeClr val="dk2"/>
              </a:buClr>
              <a:buSzPts val="1400"/>
              <a:buChar char="■"/>
              <a:defRPr sz="1400">
                <a:solidFill>
                  <a:schemeClr val="dk2"/>
                </a:solidFill>
              </a:defRPr>
            </a:lvl9pPr>
          </a:lstStyle>
          <a:p/>
        </p:txBody>
      </p:sp>
      <p:sp>
        <p:nvSpPr>
          <p:cNvPr id="8" name="Google Shape;8;p1"/>
          <p:cNvSpPr txBox="1"/>
          <p:nvPr>
            <p:ph idx="12" type="sldNum"/>
          </p:nvPr>
        </p:nvSpPr>
        <p:spPr>
          <a:xfrm>
            <a:off x="6777966" y="8704671"/>
            <a:ext cx="438900" cy="7347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0.xml"/><Relationship Id="rId3" Type="http://schemas.openxmlformats.org/officeDocument/2006/relationships/image" Target="../media/image1.png"/></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1.xml"/><Relationship Id="rId3" Type="http://schemas.openxmlformats.org/officeDocument/2006/relationships/image" Target="../media/image1.png"/></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2.xml"/><Relationship Id="rId3" Type="http://schemas.openxmlformats.org/officeDocument/2006/relationships/image" Target="../media/image1.png"/></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3.xml"/><Relationship Id="rId3" Type="http://schemas.openxmlformats.org/officeDocument/2006/relationships/image" Target="../media/image1.png"/></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4.xml"/><Relationship Id="rId3"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1.pn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image" Target="../media/image1.png"/></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 Id="rId3" Type="http://schemas.openxmlformats.org/officeDocument/2006/relationships/image" Target="../media/image1.png"/></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8.xml"/><Relationship Id="rId3" Type="http://schemas.openxmlformats.org/officeDocument/2006/relationships/image" Target="../media/image1.png"/></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9.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55" name="Google Shape;55;p13"/>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56" name="Google Shape;56;p13"/>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57" name="Google Shape;57;p13"/>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Martha S. Jones, </a:t>
                      </a:r>
                      <a:r>
                        <a:rPr i="1" lang="en" sz="1200">
                          <a:solidFill>
                            <a:schemeClr val="dk1"/>
                          </a:solidFill>
                          <a:latin typeface="Halant"/>
                          <a:ea typeface="Halant"/>
                          <a:cs typeface="Halant"/>
                          <a:sym typeface="Halant"/>
                        </a:rPr>
                        <a:t>Vanguard: How Black Women Broke Barriers, Won the Vote, and Insisted on Equality for All</a:t>
                      </a:r>
                      <a:r>
                        <a:rPr lang="en" sz="1200">
                          <a:solidFill>
                            <a:schemeClr val="dk1"/>
                          </a:solidFill>
                          <a:latin typeface="Halant"/>
                          <a:ea typeface="Halant"/>
                          <a:cs typeface="Halant"/>
                          <a:sym typeface="Halant"/>
                        </a:rPr>
                        <a:t>, 2020.</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Martha S. Jones is the Society of Black Alumni Presidential Professor and Professor of History at Johns Hopkins University.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At the start of 1848, few Americans anticipated that the year would go down in history as a legendary one for women’s rights. Only decades later would activists brand it as the start of a movement for women’s suffrage. In that year, small communities of women began organizing around demands for rights. That spring in Philadelphia, for example, African American churchwomen insisted that they, like men, should have preaching licenses in the AME Church. Later that summer, a small band of white, mostly middle-class women in the Upstate New York village of Seneca Falls produced a manifesto that demanded equality with men. Women’s rights saturated the air in 1848, though precisely what liberation looked like depended upon which air one breathed.</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Black women did not attend the Seneca Falls convention. They were not barred or excluded. Still, only white women took part in the proceedings.</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For Black women, the “cause of the slave, as well as of women” were two parts of a whole. On the floor of colored conventions in 1848, this proposition unsettled the deliberations. The conventions began with Black activists organizing against colonization, but the agenda quickly expanded to include a sweeping range of issues. Foremost was slavery, and convention delegates‒who included former slave</a:t>
                      </a:r>
                      <a:r>
                        <a:rPr lang="en" sz="1100">
                          <a:solidFill>
                            <a:schemeClr val="dk1"/>
                          </a:solidFill>
                          <a:latin typeface="Inter"/>
                          <a:ea typeface="Inter"/>
                          <a:cs typeface="Inter"/>
                          <a:sym typeface="Inter"/>
                        </a:rPr>
                        <a:t>s‒banded together to secure the freedom of their brothers and sisters in bondage. Delegates also took up civil rights, believing that their status as free people would be compromised as long as slavery persisted… In 1848, the issue of women’s rights was added to convention agendas, though it was not an easy fit.</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58" name="Google Shape;58;p13"/>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1</a:t>
            </a:r>
            <a:endParaRPr sz="1800">
              <a:solidFill>
                <a:schemeClr val="dk1"/>
              </a:solidFill>
              <a:latin typeface="Halant"/>
              <a:ea typeface="Halant"/>
              <a:cs typeface="Halant"/>
              <a:sym typeface="Halant"/>
            </a:endParaRPr>
          </a:p>
        </p:txBody>
      </p:sp>
      <p:sp>
        <p:nvSpPr>
          <p:cNvPr id="59" name="Google Shape;59;p13"/>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45" name="Shape 145"/>
        <p:cNvGrpSpPr/>
        <p:nvPr/>
      </p:nvGrpSpPr>
      <p:grpSpPr>
        <a:xfrm>
          <a:off x="0" y="0"/>
          <a:ext cx="0" cy="0"/>
          <a:chOff x="0" y="0"/>
          <a:chExt cx="0" cy="0"/>
        </a:xfrm>
      </p:grpSpPr>
      <p:pic>
        <p:nvPicPr>
          <p:cNvPr id="146" name="Google Shape;146;p22"/>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47" name="Google Shape;147;p22"/>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48" name="Google Shape;148;p22"/>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49" name="Google Shape;149;p22"/>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Keith E. Melder, </a:t>
                      </a:r>
                      <a:r>
                        <a:rPr i="1" lang="en" sz="1200">
                          <a:solidFill>
                            <a:schemeClr val="dk1"/>
                          </a:solidFill>
                          <a:latin typeface="Halant"/>
                          <a:ea typeface="Halant"/>
                          <a:cs typeface="Halant"/>
                          <a:sym typeface="Halant"/>
                        </a:rPr>
                        <a:t>Beginnings of Sisterhood: The American Women’s Rights Movement, 1800-1850</a:t>
                      </a:r>
                      <a:r>
                        <a:rPr lang="en" sz="1200">
                          <a:solidFill>
                            <a:schemeClr val="dk1"/>
                          </a:solidFill>
                          <a:latin typeface="Halant"/>
                          <a:ea typeface="Halant"/>
                          <a:cs typeface="Halant"/>
                          <a:sym typeface="Halant"/>
                        </a:rPr>
                        <a:t>, 1977.</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Keith E. Melder was a historian and served as an associate curator in the Division of Political History at the Smithsonian Institution's National Museum of History and Technology (now the National Museum of American History).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The strong nineteenth-century linkage between gender and culture, separating the lives and duties of men and women…, threw women into the company of other women and created new bonds of sisterhood between them…</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In terms of sisterhood the religious movements added substantially to American women’s collective identity… They offered groups of women unprecedented prestige and significance that extended the… definitions of their sphere…</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Numerous women [by] the 1840s… shared a… preoccupation with the needs and influence of women… Increasingly aware of what they were doing, many of these women grew frustrated with limitations that seemed artificial. The experience of autonomy [within reform movements]... encouraged proponents of women to organize their strength and take the offensive against limiting attitudes and conditions. In so doing they established the woman’s rights movement.</a:t>
                      </a:r>
                      <a:endParaRPr sz="1200">
                        <a:solidFill>
                          <a:schemeClr val="dk1"/>
                        </a:solidFill>
                        <a:latin typeface="Inter"/>
                        <a:ea typeface="Inter"/>
                        <a:cs typeface="Inter"/>
                        <a:sym typeface="Inter"/>
                      </a:endParaRPr>
                    </a:p>
                  </a:txBody>
                  <a:tcPr marT="87275" marB="87275" marR="86050" marL="114300"/>
                </a:tc>
              </a:tr>
            </a:tbl>
          </a:graphicData>
        </a:graphic>
      </p:graphicFrame>
      <p:sp>
        <p:nvSpPr>
          <p:cNvPr id="150" name="Google Shape;150;p22"/>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3 (Exemplar)</a:t>
            </a:r>
            <a:endParaRPr sz="1800">
              <a:solidFill>
                <a:schemeClr val="dk1"/>
              </a:solidFill>
              <a:latin typeface="Halant"/>
              <a:ea typeface="Halant"/>
              <a:cs typeface="Halant"/>
              <a:sym typeface="Halant"/>
            </a:endParaRPr>
          </a:p>
        </p:txBody>
      </p:sp>
      <p:sp>
        <p:nvSpPr>
          <p:cNvPr id="151" name="Google Shape;151;p22"/>
          <p:cNvSpPr txBox="1"/>
          <p:nvPr/>
        </p:nvSpPr>
        <p:spPr>
          <a:xfrm>
            <a:off x="441450" y="4604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Religious reform experiences helped women form new bonds and recognize their shared struggles, fueling collective action.</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The sense of sisterhood created through shared work and frustration became a foundation for the women’s rights movement.</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Sisterhood grew from shared reform work</a:t>
            </a:r>
            <a:endParaRPr b="1" sz="1200">
              <a:solidFill>
                <a:srgbClr val="E95C3D"/>
              </a:solidFill>
              <a:latin typeface="Inter"/>
              <a:ea typeface="Inter"/>
              <a:cs typeface="Inter"/>
              <a:sym typeface="Inter"/>
            </a:endParaRPr>
          </a:p>
        </p:txBody>
      </p:sp>
      <p:sp>
        <p:nvSpPr>
          <p:cNvPr id="152" name="Google Shape;152;p22"/>
          <p:cNvSpPr/>
          <p:nvPr/>
        </p:nvSpPr>
        <p:spPr>
          <a:xfrm>
            <a:off x="1721700" y="5122550"/>
            <a:ext cx="765900" cy="405900"/>
          </a:xfrm>
          <a:prstGeom prst="ellipse">
            <a:avLst/>
          </a:prstGeom>
          <a:noFill/>
          <a:ln cap="flat" cmpd="sng" w="19050">
            <a:solidFill>
              <a:srgbClr val="E95C3D"/>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56" name="Shape 156"/>
        <p:cNvGrpSpPr/>
        <p:nvPr/>
      </p:nvGrpSpPr>
      <p:grpSpPr>
        <a:xfrm>
          <a:off x="0" y="0"/>
          <a:ext cx="0" cy="0"/>
          <a:chOff x="0" y="0"/>
          <a:chExt cx="0" cy="0"/>
        </a:xfrm>
      </p:grpSpPr>
      <p:pic>
        <p:nvPicPr>
          <p:cNvPr id="157" name="Google Shape;157;p23"/>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58" name="Google Shape;158;p23"/>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59" name="Google Shape;159;p23"/>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60" name="Google Shape;160;p23"/>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Gerda Lerner, “The Lady and the Mill Girl: Changes in the Status of Women in the Age of Jackson,” </a:t>
                      </a:r>
                      <a:r>
                        <a:rPr i="1" lang="en" sz="1200">
                          <a:solidFill>
                            <a:schemeClr val="dk1"/>
                          </a:solidFill>
                          <a:latin typeface="Halant"/>
                          <a:ea typeface="Halant"/>
                          <a:cs typeface="Halant"/>
                          <a:sym typeface="Halant"/>
                        </a:rPr>
                        <a:t>Midcontinent American Studies Journal</a:t>
                      </a:r>
                      <a:r>
                        <a:rPr lang="en" sz="1200">
                          <a:solidFill>
                            <a:schemeClr val="dk1"/>
                          </a:solidFill>
                          <a:latin typeface="Halant"/>
                          <a:ea typeface="Halant"/>
                          <a:cs typeface="Halant"/>
                          <a:sym typeface="Halant"/>
                        </a:rPr>
                        <a:t>, Vol 10, No. 1, Spring 1969.</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Gerda Lerner has been called the “godmother of women’s history.” She established the first graduate programs in women’s history and was a professor at Sarah Lawrence University and the University of Wisconsin-Madison. Additionally, she was president of the Organization of American Historians.</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 result of industrialization was in increasing differences in life styles between women of different classes. When female occupations, such as carding, spinning and weaving, were transferred from home to factory, the poorer women followed their traditional work and became industrial workers. The women of the middle and upper classes could use their newly gained time for leisure pursuits: they became ladies…</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In the urbanized and industrialized Northeast the life experience of middle class women was different in almost every respect from that of the lower class women. But there was one thing the society lady and the mill girl had in common‒they were equally disfranchised and isolated from the vital centers of power… Quite naturally, educated and propertied women felt this deprivation more keenly… This sense of frustration led them to action; it was one of the main factors in the rise of the woman’s rights movement…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For lower class women the changes brought by industrialization were actually advantageous, offering income and advancement opportunities, however, limited, and a chance for participation in the ranks of organized labor…</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The decades 1800-1840… provide clues to an understanding of the institutional shape of the later women’s organizations. These would be led by middle class women… The concerns of middle-class women‒property rights, the franchise and moral uplift‒would dominate the women’s rights movement.</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161" name="Google Shape;161;p23"/>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4 (Exemplar)</a:t>
            </a:r>
            <a:endParaRPr sz="1800">
              <a:solidFill>
                <a:schemeClr val="dk1"/>
              </a:solidFill>
              <a:latin typeface="Halant"/>
              <a:ea typeface="Halant"/>
              <a:cs typeface="Halant"/>
              <a:sym typeface="Halant"/>
            </a:endParaRPr>
          </a:p>
        </p:txBody>
      </p:sp>
      <p:sp>
        <p:nvSpPr>
          <p:cNvPr id="162" name="Google Shape;162;p23"/>
          <p:cNvSpPr txBox="1"/>
          <p:nvPr/>
        </p:nvSpPr>
        <p:spPr>
          <a:xfrm>
            <a:off x="441450" y="56713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Industrialization widened class divides, but both wealthy and working-class women remained politically powerless.</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Despite common disenfranchisement, class differences shaped priorities in the movement. Middle-class women often led, while working-class concerns were secondary.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Class divided, but rights denied all</a:t>
            </a:r>
            <a:endParaRPr b="1" sz="1200">
              <a:solidFill>
                <a:srgbClr val="E95C3D"/>
              </a:solidFill>
              <a:latin typeface="Inter"/>
              <a:ea typeface="Inter"/>
              <a:cs typeface="Inter"/>
              <a:sym typeface="Inter"/>
            </a:endParaRPr>
          </a:p>
        </p:txBody>
      </p:sp>
      <p:sp>
        <p:nvSpPr>
          <p:cNvPr id="163" name="Google Shape;163;p23"/>
          <p:cNvSpPr/>
          <p:nvPr/>
        </p:nvSpPr>
        <p:spPr>
          <a:xfrm>
            <a:off x="3165200" y="6184625"/>
            <a:ext cx="765900" cy="405900"/>
          </a:xfrm>
          <a:prstGeom prst="ellipse">
            <a:avLst/>
          </a:prstGeom>
          <a:noFill/>
          <a:ln cap="flat" cmpd="sng" w="19050">
            <a:solidFill>
              <a:srgbClr val="E95C3D"/>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67" name="Shape 167"/>
        <p:cNvGrpSpPr/>
        <p:nvPr/>
      </p:nvGrpSpPr>
      <p:grpSpPr>
        <a:xfrm>
          <a:off x="0" y="0"/>
          <a:ext cx="0" cy="0"/>
          <a:chOff x="0" y="0"/>
          <a:chExt cx="0" cy="0"/>
        </a:xfrm>
      </p:grpSpPr>
      <p:pic>
        <p:nvPicPr>
          <p:cNvPr id="168" name="Google Shape;168;p24"/>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69" name="Google Shape;169;p24"/>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70" name="Google Shape;170;p24"/>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71" name="Google Shape;171;p24"/>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James M. McPherson, “Editor’s Note” in </a:t>
                      </a:r>
                      <a:r>
                        <a:rPr i="1" lang="en" sz="1200">
                          <a:solidFill>
                            <a:schemeClr val="dk1"/>
                          </a:solidFill>
                          <a:latin typeface="Halant"/>
                          <a:ea typeface="Halant"/>
                          <a:cs typeface="Halant"/>
                          <a:sym typeface="Halant"/>
                        </a:rPr>
                        <a:t>Seneca Falls and the Origins of the Women’s Rights Movement</a:t>
                      </a:r>
                      <a:r>
                        <a:rPr lang="en" sz="1200">
                          <a:solidFill>
                            <a:schemeClr val="dk1"/>
                          </a:solidFill>
                          <a:latin typeface="Halant"/>
                          <a:ea typeface="Halant"/>
                          <a:cs typeface="Halant"/>
                          <a:sym typeface="Halant"/>
                        </a:rPr>
                        <a:t> by Sally G. McMillen, 2008.</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James M. McPherson is the George Henry Davis '86 Professor Emeritus of United States History at Princeton University.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When Thomas Jefferson wrote in the Declaration of Independence that “all men are created equal,” he meant to limit this observation to the male half of the human race‒at least with respect to equal membership in the polity. And not even all of them, since almost 20 percent of Americans were enslaved in 1776, and Jefferson did not consider them to be equal members of the social order.</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Three-quarters of a century later, a women’s rights meeting in the town of Seneca Falls, New York, adopted a Declaration of Rights and Sentiments written by Elizabeth Cady Stanton affirming that “all men and women are created equal.” During the last two decades of the seventy-two years that separated these famous declarations, a ferment of reform had begun to challenge old institutions and old ways of thinking. Two of the most egalitarian and far-reaching reform movements had profound consequences for the future of America: abolitionism and women’s rights. The antislavery movement provoked an increasingly strident proslavery counterattack that polarized the country and led to a revolution that abolished slavery and started the country on the road to racial equality before the law‒a revolution that we know as the Civil War. The women’s rights movement was at first almost equally polarizing but relatively nonviolent. It also brought about a more gradual revolution that made women equal before the law and increasingly equal in other spheres of American life as well. The valley of the Mohawk River and the Erie Canal in which Seneca Falls is nestled was the antebellum “Burned-Over District” of New York State where the fires of this and other reform movements swept through the landscape and left it forever culturally changed. From there the transformation that brought equal rights to American women in the twentieth century spread across America.</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172" name="Google Shape;172;p24"/>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5 (Exemplar)</a:t>
            </a:r>
            <a:endParaRPr sz="1800">
              <a:solidFill>
                <a:schemeClr val="dk1"/>
              </a:solidFill>
              <a:latin typeface="Halant"/>
              <a:ea typeface="Halant"/>
              <a:cs typeface="Halant"/>
              <a:sym typeface="Halant"/>
            </a:endParaRPr>
          </a:p>
        </p:txBody>
      </p:sp>
      <p:sp>
        <p:nvSpPr>
          <p:cNvPr id="173" name="Google Shape;173;p24"/>
          <p:cNvSpPr txBox="1"/>
          <p:nvPr/>
        </p:nvSpPr>
        <p:spPr>
          <a:xfrm>
            <a:off x="441450" y="56713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The Seneca Falls Convention sparked a slow but powerful revolution for women’s equality, inspired by broader reform movements.</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Women’s rights was part of a larger wave of reform and contributed to long-term legal and cultural change.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Slow revolution began with bold words</a:t>
            </a:r>
            <a:endParaRPr b="1" sz="1200">
              <a:solidFill>
                <a:srgbClr val="E95C3D"/>
              </a:solidFill>
              <a:latin typeface="Inter"/>
              <a:ea typeface="Inter"/>
              <a:cs typeface="Inter"/>
              <a:sym typeface="Inter"/>
            </a:endParaRPr>
          </a:p>
        </p:txBody>
      </p:sp>
      <p:sp>
        <p:nvSpPr>
          <p:cNvPr id="174" name="Google Shape;174;p24"/>
          <p:cNvSpPr/>
          <p:nvPr/>
        </p:nvSpPr>
        <p:spPr>
          <a:xfrm>
            <a:off x="4523400" y="6187000"/>
            <a:ext cx="765900" cy="405900"/>
          </a:xfrm>
          <a:prstGeom prst="ellipse">
            <a:avLst/>
          </a:prstGeom>
          <a:noFill/>
          <a:ln cap="flat" cmpd="sng" w="19050">
            <a:solidFill>
              <a:srgbClr val="E95C3D"/>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78" name="Shape 178"/>
        <p:cNvGrpSpPr/>
        <p:nvPr/>
      </p:nvGrpSpPr>
      <p:grpSpPr>
        <a:xfrm>
          <a:off x="0" y="0"/>
          <a:ext cx="0" cy="0"/>
          <a:chOff x="0" y="0"/>
          <a:chExt cx="0" cy="0"/>
        </a:xfrm>
      </p:grpSpPr>
      <p:pic>
        <p:nvPicPr>
          <p:cNvPr id="179" name="Google Shape;179;p25"/>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80" name="Google Shape;180;p25"/>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81" name="Google Shape;181;p25"/>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82" name="Google Shape;182;p25"/>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Sally G. McMillen, </a:t>
                      </a:r>
                      <a:r>
                        <a:rPr i="1" lang="en" sz="1200">
                          <a:solidFill>
                            <a:schemeClr val="dk1"/>
                          </a:solidFill>
                          <a:latin typeface="Halant"/>
                          <a:ea typeface="Halant"/>
                          <a:cs typeface="Halant"/>
                          <a:sym typeface="Halant"/>
                        </a:rPr>
                        <a:t>Seneca Falls and the Origins of the Women’s Rights Movement</a:t>
                      </a:r>
                      <a:r>
                        <a:rPr lang="en" sz="1200">
                          <a:solidFill>
                            <a:schemeClr val="dk1"/>
                          </a:solidFill>
                          <a:latin typeface="Halant"/>
                          <a:ea typeface="Halant"/>
                          <a:cs typeface="Halant"/>
                          <a:sym typeface="Halant"/>
                        </a:rPr>
                        <a:t>, 2008.</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Sally G. McMillen is the Mary Reynolds Babcock Professor of History and Department Chair at Davidson College.</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Seneca Falls led to a significant shift in Americans’ perceptions of women, their status, and the rights they deserved. Women set out to force male politicians to alter state and national laws that legitimized women’s secondary position, to challenge ministers who continued to use the Bible to justify female subordination, and to convince men to rethink their monopoly on political power and give women the right to vote and to hold public office. Reformers challenged society’s deep-seated assumptions about women’s innate inferiority and their dependence on men. Yet arguably, their biggest challenge was to convince women themselves that they deserved better, that they needed to fight oppression and demand their rights. So deeply ingrained were ideas about women’s inferiority that seventy-two years would pass after Seneca Falls before the Nineteenth Amendment was added to the U.S. Constitution, giving women the right to vote.</a:t>
                      </a:r>
                      <a:endParaRPr sz="1200">
                        <a:solidFill>
                          <a:schemeClr val="dk1"/>
                        </a:solidFill>
                        <a:latin typeface="Inter"/>
                        <a:ea typeface="Inter"/>
                        <a:cs typeface="Inter"/>
                        <a:sym typeface="Inter"/>
                      </a:endParaRPr>
                    </a:p>
                  </a:txBody>
                  <a:tcPr marT="87275" marB="87275" marR="86050" marL="114300"/>
                </a:tc>
              </a:tr>
            </a:tbl>
          </a:graphicData>
        </a:graphic>
      </p:graphicFrame>
      <p:sp>
        <p:nvSpPr>
          <p:cNvPr id="183" name="Google Shape;183;p25"/>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6 (Exemplar)</a:t>
            </a:r>
            <a:endParaRPr sz="1800">
              <a:solidFill>
                <a:schemeClr val="dk1"/>
              </a:solidFill>
              <a:latin typeface="Halant"/>
              <a:ea typeface="Halant"/>
              <a:cs typeface="Halant"/>
              <a:sym typeface="Halant"/>
            </a:endParaRPr>
          </a:p>
        </p:txBody>
      </p:sp>
      <p:sp>
        <p:nvSpPr>
          <p:cNvPr id="184" name="Google Shape;184;p25"/>
          <p:cNvSpPr txBox="1"/>
          <p:nvPr/>
        </p:nvSpPr>
        <p:spPr>
          <a:xfrm>
            <a:off x="441450" y="40711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Reformers had to push against deep-rooted social norms and religious justifications to change laws and win support.</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Internalized beliefs about inferiority were among the biggest hurdles women had to overcome.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Changing minds harder than changing laws</a:t>
            </a:r>
            <a:endParaRPr b="1" sz="1200">
              <a:solidFill>
                <a:srgbClr val="E95C3D"/>
              </a:solidFill>
              <a:latin typeface="Inter"/>
              <a:ea typeface="Inter"/>
              <a:cs typeface="Inter"/>
              <a:sym typeface="Inter"/>
            </a:endParaRPr>
          </a:p>
        </p:txBody>
      </p:sp>
      <p:sp>
        <p:nvSpPr>
          <p:cNvPr id="185" name="Google Shape;185;p25"/>
          <p:cNvSpPr/>
          <p:nvPr/>
        </p:nvSpPr>
        <p:spPr>
          <a:xfrm>
            <a:off x="4523400" y="4597650"/>
            <a:ext cx="765900" cy="405900"/>
          </a:xfrm>
          <a:prstGeom prst="ellipse">
            <a:avLst/>
          </a:prstGeom>
          <a:noFill/>
          <a:ln cap="flat" cmpd="sng" w="19050">
            <a:solidFill>
              <a:srgbClr val="E95C3D"/>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89" name="Shape 189"/>
        <p:cNvGrpSpPr/>
        <p:nvPr/>
      </p:nvGrpSpPr>
      <p:grpSpPr>
        <a:xfrm>
          <a:off x="0" y="0"/>
          <a:ext cx="0" cy="0"/>
          <a:chOff x="0" y="0"/>
          <a:chExt cx="0" cy="0"/>
        </a:xfrm>
      </p:grpSpPr>
      <p:pic>
        <p:nvPicPr>
          <p:cNvPr id="190" name="Google Shape;190;p26"/>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91" name="Google Shape;191;p26"/>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92" name="Google Shape;192;p26"/>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93" name="Google Shape;193;p26"/>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Lisa Tetrault, </a:t>
                      </a:r>
                      <a:r>
                        <a:rPr i="1" lang="en" sz="1200">
                          <a:solidFill>
                            <a:schemeClr val="dk1"/>
                          </a:solidFill>
                          <a:latin typeface="Halant"/>
                          <a:ea typeface="Halant"/>
                          <a:cs typeface="Halant"/>
                          <a:sym typeface="Halant"/>
                        </a:rPr>
                        <a:t>The Myth of Seneca Falls: Memory and the Women’s Suffrage Movement, 1848-1898</a:t>
                      </a:r>
                      <a:r>
                        <a:rPr lang="en" sz="1200">
                          <a:solidFill>
                            <a:schemeClr val="dk1"/>
                          </a:solidFill>
                          <a:latin typeface="Halant"/>
                          <a:ea typeface="Halant"/>
                          <a:cs typeface="Halant"/>
                          <a:sym typeface="Halant"/>
                        </a:rPr>
                        <a:t>, 2014.</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Lisa Tetrault is associate professor of history at Carnegie Mellon University.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Seneca Falls is perhaps the most enduring and long-standing myth ever produced by a a U.S. social movement. If schoolchildren learn anything about U.S. women’s history, they learn the story of Seneca Falls…</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Precisely because of its revered status, questioning this founding myth of feminism‒indeed, even to call it a myth‒may, at first glance, smack of disrespect. But we might just as easily conclude that querying this story is to finally grant it the respect it deserves. Scholars have taken nearly all the great “myths” of American history seriously enough to investigate and decipher them. In the process, they have given us a much deeper appreciation for such tales and an ability to effectively grapple with and analyze the power dynamics within them…</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Myth in this context does </a:t>
                      </a:r>
                      <a:r>
                        <a:rPr i="1" lang="en" sz="1100">
                          <a:solidFill>
                            <a:schemeClr val="dk1"/>
                          </a:solidFill>
                          <a:latin typeface="Inter"/>
                          <a:ea typeface="Inter"/>
                          <a:cs typeface="Inter"/>
                          <a:sym typeface="Inter"/>
                        </a:rPr>
                        <a:t>not </a:t>
                      </a:r>
                      <a:r>
                        <a:rPr lang="en" sz="1100">
                          <a:solidFill>
                            <a:schemeClr val="dk1"/>
                          </a:solidFill>
                          <a:latin typeface="Inter"/>
                          <a:ea typeface="Inter"/>
                          <a:cs typeface="Inter"/>
                          <a:sym typeface="Inter"/>
                        </a:rPr>
                        <a:t>mean, as it does in popular use, a falsity. Rather, myth means a venerated and celebrated story used to give meaning to the world. The 1848 meeting, so far as we know, was the first meeting explicitly called to demand women’s rights in the United States. This does not, mean the meeting </a:t>
                      </a:r>
                      <a:r>
                        <a:rPr i="1" lang="en" sz="1100">
                          <a:solidFill>
                            <a:schemeClr val="dk1"/>
                          </a:solidFill>
                          <a:latin typeface="Inter"/>
                          <a:ea typeface="Inter"/>
                          <a:cs typeface="Inter"/>
                          <a:sym typeface="Inter"/>
                        </a:rPr>
                        <a:t>began</a:t>
                      </a:r>
                      <a:r>
                        <a:rPr lang="en" sz="1100">
                          <a:solidFill>
                            <a:schemeClr val="dk1"/>
                          </a:solidFill>
                          <a:latin typeface="Inter"/>
                          <a:ea typeface="Inter"/>
                          <a:cs typeface="Inter"/>
                          <a:sym typeface="Inter"/>
                        </a:rPr>
                        <a:t> a movement…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Movements can and do begin in many places. One could anchor the beginning of the women’s rights movement in the United States in many events‒some before, and some after, Seneca Falls. One could begin with the Grimké sisters’ practical and theoretical defenses of women as public actors in the 1830s. With Black women’s resistance to slavery… With the Lowell Mill textile operatives and their 1834 and 1836 strikes for fair treatment and decent wages… Women’s rights had many beginnings.</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194" name="Google Shape;194;p26"/>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7 (Exemplar)</a:t>
            </a:r>
            <a:endParaRPr sz="1800">
              <a:solidFill>
                <a:schemeClr val="dk1"/>
              </a:solidFill>
              <a:latin typeface="Halant"/>
              <a:ea typeface="Halant"/>
              <a:cs typeface="Halant"/>
              <a:sym typeface="Halant"/>
            </a:endParaRPr>
          </a:p>
        </p:txBody>
      </p:sp>
      <p:sp>
        <p:nvSpPr>
          <p:cNvPr id="195" name="Google Shape;195;p26"/>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Seneca Falls is treated as a starting point, but the women’s rights movement had many beginnings.</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The “myth” of Seneca Falls shows how we remember history and whose stories are told.</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One meeting remembered, many beginnings erased</a:t>
            </a:r>
            <a:endParaRPr b="1" sz="1200">
              <a:solidFill>
                <a:srgbClr val="E95C3D"/>
              </a:solidFill>
              <a:latin typeface="Inter"/>
              <a:ea typeface="Inter"/>
              <a:cs typeface="Inter"/>
              <a:sym typeface="Inter"/>
            </a:endParaRPr>
          </a:p>
        </p:txBody>
      </p:sp>
      <p:sp>
        <p:nvSpPr>
          <p:cNvPr id="196" name="Google Shape;196;p26"/>
          <p:cNvSpPr/>
          <p:nvPr/>
        </p:nvSpPr>
        <p:spPr>
          <a:xfrm>
            <a:off x="4523400" y="6029875"/>
            <a:ext cx="765900" cy="405900"/>
          </a:xfrm>
          <a:prstGeom prst="ellipse">
            <a:avLst/>
          </a:prstGeom>
          <a:noFill/>
          <a:ln cap="flat" cmpd="sng" w="19050">
            <a:solidFill>
              <a:srgbClr val="E95C3D"/>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3" name="Shape 63"/>
        <p:cNvGrpSpPr/>
        <p:nvPr/>
      </p:nvGrpSpPr>
      <p:grpSpPr>
        <a:xfrm>
          <a:off x="0" y="0"/>
          <a:ext cx="0" cy="0"/>
          <a:chOff x="0" y="0"/>
          <a:chExt cx="0" cy="0"/>
        </a:xfrm>
      </p:grpSpPr>
      <p:pic>
        <p:nvPicPr>
          <p:cNvPr id="64" name="Google Shape;64;p14"/>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65" name="Google Shape;65;p14"/>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66" name="Google Shape;66;p14"/>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67" name="Google Shape;67;p14"/>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Elaine Weiss, </a:t>
                      </a:r>
                      <a:r>
                        <a:rPr i="1" lang="en" sz="1200">
                          <a:solidFill>
                            <a:schemeClr val="dk1"/>
                          </a:solidFill>
                          <a:latin typeface="Halant"/>
                          <a:ea typeface="Halant"/>
                          <a:cs typeface="Halant"/>
                          <a:sym typeface="Halant"/>
                        </a:rPr>
                        <a:t>The Woman’s Hour: The Great Fight to Win the Vote</a:t>
                      </a:r>
                      <a:r>
                        <a:rPr lang="en" sz="1200">
                          <a:solidFill>
                            <a:schemeClr val="dk1"/>
                          </a:solidFill>
                          <a:latin typeface="Halant"/>
                          <a:ea typeface="Halant"/>
                          <a:cs typeface="Halant"/>
                          <a:sym typeface="Halant"/>
                        </a:rPr>
                        <a:t>, 2018</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a:t>
                      </a:r>
                      <a:r>
                        <a:rPr lang="en" sz="1000">
                          <a:solidFill>
                            <a:schemeClr val="dk1"/>
                          </a:solidFill>
                          <a:latin typeface="Inter"/>
                          <a:ea typeface="Inter"/>
                          <a:cs typeface="Inter"/>
                          <a:sym typeface="Inter"/>
                        </a:rPr>
                        <a:t>Elaine Weiss is a journalist and author whose writing has been recognized with prizes from the Society of Professional Journalists.</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[Lucretia] Mott… and the six other American women were rejected by the [World’s Anti-Slavery Convention] conference organizers: it was improper for </a:t>
                      </a:r>
                      <a:r>
                        <a:rPr lang="en" sz="1200">
                          <a:solidFill>
                            <a:schemeClr val="dk1"/>
                          </a:solidFill>
                          <a:latin typeface="Inter"/>
                          <a:ea typeface="Inter"/>
                          <a:cs typeface="Inter"/>
                          <a:sym typeface="Inter"/>
                        </a:rPr>
                        <a:t>women</a:t>
                      </a:r>
                      <a:r>
                        <a:rPr lang="en" sz="1200">
                          <a:solidFill>
                            <a:schemeClr val="dk1"/>
                          </a:solidFill>
                          <a:latin typeface="Inter"/>
                          <a:ea typeface="Inter"/>
                          <a:cs typeface="Inter"/>
                          <a:sym typeface="Inter"/>
                        </a:rPr>
                        <a:t> to participate in a public meeting… Allowing women to participate would hold the meeting up to “ridicule” in the morning papers, the men maintained…</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Lucretia Mott and Wendell Phillips demanded that the “woman question” be put to the full convention, setting off a bitter debate lasting an entire day, in which 350 men postured and pontificated about women’s “proper sphere”: how she was “constitutionally unfit for public or business meetings” and how God’s law made Eve subordinate to Adam for good reason…</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The convention voted overwhelmingly to deny the women delegates’ credentials and ejected them from the convention floor, relegating them to an upstairs gallery behind a bar and a cloth curtain…</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Their treatment in London was a galvanizing moment, an unexpected pivot point that “stung many women into new thought and action,” Stanton remembered. Mott and Stanton decided that once they returned home they must gather like-minded women to their own meeting, to discuss and demand more equitable treatment for women.</a:t>
                      </a:r>
                      <a:endParaRPr sz="1200">
                        <a:solidFill>
                          <a:schemeClr val="dk1"/>
                        </a:solidFill>
                        <a:latin typeface="Inter"/>
                        <a:ea typeface="Inter"/>
                        <a:cs typeface="Inter"/>
                        <a:sym typeface="Inter"/>
                      </a:endParaRPr>
                    </a:p>
                  </a:txBody>
                  <a:tcPr marT="87275" marB="87275" marR="86050" marL="114300"/>
                </a:tc>
              </a:tr>
            </a:tbl>
          </a:graphicData>
        </a:graphic>
      </p:graphicFrame>
      <p:sp>
        <p:nvSpPr>
          <p:cNvPr id="68" name="Google Shape;68;p14"/>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2</a:t>
            </a:r>
            <a:endParaRPr sz="1800">
              <a:solidFill>
                <a:schemeClr val="dk1"/>
              </a:solidFill>
              <a:latin typeface="Halant"/>
              <a:ea typeface="Halant"/>
              <a:cs typeface="Halant"/>
              <a:sym typeface="Halant"/>
            </a:endParaRPr>
          </a:p>
        </p:txBody>
      </p:sp>
      <p:sp>
        <p:nvSpPr>
          <p:cNvPr id="69" name="Google Shape;69;p14"/>
          <p:cNvSpPr txBox="1"/>
          <p:nvPr/>
        </p:nvSpPr>
        <p:spPr>
          <a:xfrm>
            <a:off x="441450" y="5366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3" name="Shape 73"/>
        <p:cNvGrpSpPr/>
        <p:nvPr/>
      </p:nvGrpSpPr>
      <p:grpSpPr>
        <a:xfrm>
          <a:off x="0" y="0"/>
          <a:ext cx="0" cy="0"/>
          <a:chOff x="0" y="0"/>
          <a:chExt cx="0" cy="0"/>
        </a:xfrm>
      </p:grpSpPr>
      <p:pic>
        <p:nvPicPr>
          <p:cNvPr id="74" name="Google Shape;74;p15"/>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75" name="Google Shape;75;p15"/>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76" name="Google Shape;76;p15"/>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77" name="Google Shape;77;p15"/>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Keith E. Melder, </a:t>
                      </a:r>
                      <a:r>
                        <a:rPr i="1" lang="en" sz="1200">
                          <a:solidFill>
                            <a:schemeClr val="dk1"/>
                          </a:solidFill>
                          <a:latin typeface="Halant"/>
                          <a:ea typeface="Halant"/>
                          <a:cs typeface="Halant"/>
                          <a:sym typeface="Halant"/>
                        </a:rPr>
                        <a:t>Beginnings of Sisterhood: The American Women’s Rights Movement, 1800-1850</a:t>
                      </a:r>
                      <a:r>
                        <a:rPr lang="en" sz="1200">
                          <a:solidFill>
                            <a:schemeClr val="dk1"/>
                          </a:solidFill>
                          <a:latin typeface="Halant"/>
                          <a:ea typeface="Halant"/>
                          <a:cs typeface="Halant"/>
                          <a:sym typeface="Halant"/>
                        </a:rPr>
                        <a:t>, 1977.</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a:t>
                      </a:r>
                      <a:r>
                        <a:rPr lang="en" sz="1000">
                          <a:solidFill>
                            <a:schemeClr val="dk1"/>
                          </a:solidFill>
                          <a:latin typeface="Inter"/>
                          <a:ea typeface="Inter"/>
                          <a:cs typeface="Inter"/>
                          <a:sym typeface="Inter"/>
                        </a:rPr>
                        <a:t>Keith E. Melder was a historian and served as an associate curator in the Division of Political History at the Smithsonian Institution's National Museum of History and Technology (now the National Museum of American History).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The strong nineteenth-century linkage between gender and culture, separating the lives and duties of men and women…, threw women into the company of other women and </a:t>
                      </a:r>
                      <a:r>
                        <a:rPr lang="en" sz="1200">
                          <a:solidFill>
                            <a:schemeClr val="dk1"/>
                          </a:solidFill>
                          <a:latin typeface="Inter"/>
                          <a:ea typeface="Inter"/>
                          <a:cs typeface="Inter"/>
                          <a:sym typeface="Inter"/>
                        </a:rPr>
                        <a:t>created new bonds of sisterhood between them…</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In terms of sisterhood the religious movements added substantially to American women’s collective identity… They offered groups of women unprecedented prestige and significance that extended the… definitions of their sphere…</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Numerous women [by] the 1840s… shared a… preoccupation with the needs and influence of women… Increasingly aware of what they were doing, many of these women grew frustrated with limitations that seemed artificial. The experience of autonomy [within reform movements]... encouraged proponents of women to organize their strength and take the offensive against limiting attitudes and conditions. In so doing they established the woman’s rights movement.</a:t>
                      </a:r>
                      <a:endParaRPr sz="1200">
                        <a:solidFill>
                          <a:schemeClr val="dk1"/>
                        </a:solidFill>
                        <a:latin typeface="Inter"/>
                        <a:ea typeface="Inter"/>
                        <a:cs typeface="Inter"/>
                        <a:sym typeface="Inter"/>
                      </a:endParaRPr>
                    </a:p>
                  </a:txBody>
                  <a:tcPr marT="87275" marB="87275" marR="86050" marL="114300"/>
                </a:tc>
              </a:tr>
            </a:tbl>
          </a:graphicData>
        </a:graphic>
      </p:graphicFrame>
      <p:sp>
        <p:nvSpPr>
          <p:cNvPr id="78" name="Google Shape;78;p15"/>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3</a:t>
            </a:r>
            <a:endParaRPr sz="1800">
              <a:solidFill>
                <a:schemeClr val="dk1"/>
              </a:solidFill>
              <a:latin typeface="Halant"/>
              <a:ea typeface="Halant"/>
              <a:cs typeface="Halant"/>
              <a:sym typeface="Halant"/>
            </a:endParaRPr>
          </a:p>
        </p:txBody>
      </p:sp>
      <p:sp>
        <p:nvSpPr>
          <p:cNvPr id="79" name="Google Shape;79;p15"/>
          <p:cNvSpPr txBox="1"/>
          <p:nvPr/>
        </p:nvSpPr>
        <p:spPr>
          <a:xfrm>
            <a:off x="441450" y="4604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3" name="Shape 83"/>
        <p:cNvGrpSpPr/>
        <p:nvPr/>
      </p:nvGrpSpPr>
      <p:grpSpPr>
        <a:xfrm>
          <a:off x="0" y="0"/>
          <a:ext cx="0" cy="0"/>
          <a:chOff x="0" y="0"/>
          <a:chExt cx="0" cy="0"/>
        </a:xfrm>
      </p:grpSpPr>
      <p:pic>
        <p:nvPicPr>
          <p:cNvPr id="84" name="Google Shape;84;p16"/>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85" name="Google Shape;85;p16"/>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86" name="Google Shape;86;p16"/>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87" name="Google Shape;87;p16"/>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Gerda Lerner, “The Lady and the Mill Girl: Changes in the Status of Women in the Age of Jackson,” </a:t>
                      </a:r>
                      <a:r>
                        <a:rPr i="1" lang="en" sz="1200">
                          <a:solidFill>
                            <a:schemeClr val="dk1"/>
                          </a:solidFill>
                          <a:latin typeface="Halant"/>
                          <a:ea typeface="Halant"/>
                          <a:cs typeface="Halant"/>
                          <a:sym typeface="Halant"/>
                        </a:rPr>
                        <a:t>Midcontinent American Studies Journal</a:t>
                      </a:r>
                      <a:r>
                        <a:rPr lang="en" sz="1200">
                          <a:solidFill>
                            <a:schemeClr val="dk1"/>
                          </a:solidFill>
                          <a:latin typeface="Halant"/>
                          <a:ea typeface="Halant"/>
                          <a:cs typeface="Halant"/>
                          <a:sym typeface="Halant"/>
                        </a:rPr>
                        <a:t>, Vol 10, No. 1, Spring 1969.</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Gerda Lerner has been called the “godmother of women’s history.” She established the first graduate programs in women’s history and was a professor at Sarah Lawrence University and the University of Wisconsin-Madison. Additionally, she was president of the Organization of American Historians.</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 result of industrialization was in increasing differences in life styles between women of different classes. When female occupations, such as carding, spinning and weaving, were transferred from home to factory, the poorer women followed their traditional work and became industrial workers. The women of the middle and upper classes could use their newly gained time for leisure pursuits: they became ladies…</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In the urbanized and industrialized Northeast the life experience of middle class women was different in almost every respect from that of the lower class women. But there was one thing the society lady and the mill girl had in common‒they were equally disfranchised and isolated from the vital centers of power… Quite naturally, educated and propertied women felt this deprivation more keenly… This sense of frustration led them to action; it was one of the main factors in the rise of the woman’s rights movement…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For lower class women the changes brought by industrialization were actually advantageous, offering income and advancement opportunities, however, limited, and a chance for participation in the ranks of organized labor…</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The decades 1800-1840… provide clues to an understanding of the institutional shape of the later women’s organizations. These would be led by middle class women… The concerns of middle-class women‒property rights, the franchise and moral uplift‒would dominate the women’s rights movement.</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88" name="Google Shape;88;p16"/>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4</a:t>
            </a:r>
            <a:endParaRPr sz="1800">
              <a:solidFill>
                <a:schemeClr val="dk1"/>
              </a:solidFill>
              <a:latin typeface="Halant"/>
              <a:ea typeface="Halant"/>
              <a:cs typeface="Halant"/>
              <a:sym typeface="Halant"/>
            </a:endParaRPr>
          </a:p>
        </p:txBody>
      </p:sp>
      <p:sp>
        <p:nvSpPr>
          <p:cNvPr id="89" name="Google Shape;89;p16"/>
          <p:cNvSpPr txBox="1"/>
          <p:nvPr/>
        </p:nvSpPr>
        <p:spPr>
          <a:xfrm>
            <a:off x="441450" y="56713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3" name="Shape 93"/>
        <p:cNvGrpSpPr/>
        <p:nvPr/>
      </p:nvGrpSpPr>
      <p:grpSpPr>
        <a:xfrm>
          <a:off x="0" y="0"/>
          <a:ext cx="0" cy="0"/>
          <a:chOff x="0" y="0"/>
          <a:chExt cx="0" cy="0"/>
        </a:xfrm>
      </p:grpSpPr>
      <p:pic>
        <p:nvPicPr>
          <p:cNvPr id="94" name="Google Shape;94;p17"/>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95" name="Google Shape;95;p17"/>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96" name="Google Shape;96;p17"/>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97" name="Google Shape;97;p17"/>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James M. McPherson, “Editor’s Note” in </a:t>
                      </a:r>
                      <a:r>
                        <a:rPr i="1" lang="en" sz="1200">
                          <a:solidFill>
                            <a:schemeClr val="dk1"/>
                          </a:solidFill>
                          <a:latin typeface="Halant"/>
                          <a:ea typeface="Halant"/>
                          <a:cs typeface="Halant"/>
                          <a:sym typeface="Halant"/>
                        </a:rPr>
                        <a:t>Seneca Falls and the Origins of the Women’s Rights Movement</a:t>
                      </a:r>
                      <a:r>
                        <a:rPr lang="en" sz="1200">
                          <a:solidFill>
                            <a:schemeClr val="dk1"/>
                          </a:solidFill>
                          <a:latin typeface="Halant"/>
                          <a:ea typeface="Halant"/>
                          <a:cs typeface="Halant"/>
                          <a:sym typeface="Halant"/>
                        </a:rPr>
                        <a:t> by Sally G. McMillen, 2008</a:t>
                      </a:r>
                      <a:r>
                        <a:rPr lang="en" sz="1200">
                          <a:solidFill>
                            <a:schemeClr val="dk1"/>
                          </a:solidFill>
                          <a:latin typeface="Halant"/>
                          <a:ea typeface="Halant"/>
                          <a:cs typeface="Halant"/>
                          <a:sym typeface="Halant"/>
                        </a:rPr>
                        <a:t>.</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James M. McPherson </a:t>
                      </a:r>
                      <a:r>
                        <a:rPr lang="en" sz="1000">
                          <a:solidFill>
                            <a:schemeClr val="dk1"/>
                          </a:solidFill>
                          <a:latin typeface="Inter"/>
                          <a:ea typeface="Inter"/>
                          <a:cs typeface="Inter"/>
                          <a:sym typeface="Inter"/>
                        </a:rPr>
                        <a:t>is the George Henry Davis '86 Professor Emeritus of United States History at Princeton University.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When Thomas Jefferson wrote in the Declaration of Independence that “all men are created equal,” he meant to limit this observation to the male half of the human race‒at least with respect to equal membership in the polity. And not even all of them, since almost 20 percent of Americans were enslaved in 1776, and Jefferson did not consider them to be </a:t>
                      </a:r>
                      <a:r>
                        <a:rPr lang="en" sz="1100">
                          <a:solidFill>
                            <a:schemeClr val="dk1"/>
                          </a:solidFill>
                          <a:latin typeface="Inter"/>
                          <a:ea typeface="Inter"/>
                          <a:cs typeface="Inter"/>
                          <a:sym typeface="Inter"/>
                        </a:rPr>
                        <a:t>equal members of the social order.</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Three-quarters of a century later, a women’s rights meeting in the town of Seneca Falls, New York, adopted a Declaration of Rights and Sentiments written by Elizabeth Cady Stanton affirming that “all men and women are created equal.” During the last two decades of the seventy-two years that separated these famous declarations, a ferment of reform had begun to challenge old institutions and old ways of thinking. Two of the most egalitarian and far-reaching reform movements had profound consequences for the future of America: abolitionism and women’s rights. The antislavery movement provoked an increasingly strident proslavery counterattack that polarized the country and led to a revolution that abolished slavery and started the country on the road to racial equality before the law‒a revolution that we know as the Civil War. The women’s rights movement was at first almost equally polarizing but relatively nonviolent. It also brought about a more gradual revolution that made women equal before the law and increasingly equal in other spheres of American life as well. The valley of the Mohawk River and the Erie Canal in which Seneca Falls is nestled was the antebellum “Burned-Over District” of New York State where the fires of this and other reform movements swept through the landscape and left it forever culturally changed. From there the transformation that brought equal rights to American women in the twentieth century spread across America.</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98" name="Google Shape;98;p17"/>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5</a:t>
            </a:r>
            <a:endParaRPr sz="1800">
              <a:solidFill>
                <a:schemeClr val="dk1"/>
              </a:solidFill>
              <a:latin typeface="Halant"/>
              <a:ea typeface="Halant"/>
              <a:cs typeface="Halant"/>
              <a:sym typeface="Halant"/>
            </a:endParaRPr>
          </a:p>
        </p:txBody>
      </p:sp>
      <p:sp>
        <p:nvSpPr>
          <p:cNvPr id="99" name="Google Shape;99;p17"/>
          <p:cNvSpPr txBox="1"/>
          <p:nvPr/>
        </p:nvSpPr>
        <p:spPr>
          <a:xfrm>
            <a:off x="441450" y="56713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3" name="Shape 103"/>
        <p:cNvGrpSpPr/>
        <p:nvPr/>
      </p:nvGrpSpPr>
      <p:grpSpPr>
        <a:xfrm>
          <a:off x="0" y="0"/>
          <a:ext cx="0" cy="0"/>
          <a:chOff x="0" y="0"/>
          <a:chExt cx="0" cy="0"/>
        </a:xfrm>
      </p:grpSpPr>
      <p:pic>
        <p:nvPicPr>
          <p:cNvPr id="104" name="Google Shape;104;p18"/>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05" name="Google Shape;105;p18"/>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06" name="Google Shape;106;p18"/>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07" name="Google Shape;107;p18"/>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Sally G. McMillen, </a:t>
                      </a:r>
                      <a:r>
                        <a:rPr i="1" lang="en" sz="1200">
                          <a:solidFill>
                            <a:schemeClr val="dk1"/>
                          </a:solidFill>
                          <a:latin typeface="Halant"/>
                          <a:ea typeface="Halant"/>
                          <a:cs typeface="Halant"/>
                          <a:sym typeface="Halant"/>
                        </a:rPr>
                        <a:t>Seneca Falls and the Origins of the Women’s Rights Movement</a:t>
                      </a:r>
                      <a:r>
                        <a:rPr lang="en" sz="1200">
                          <a:solidFill>
                            <a:schemeClr val="dk1"/>
                          </a:solidFill>
                          <a:latin typeface="Halant"/>
                          <a:ea typeface="Halant"/>
                          <a:cs typeface="Halant"/>
                          <a:sym typeface="Halant"/>
                        </a:rPr>
                        <a:t>, 2008.</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Sally G. McMillen is the Mary Reynolds Babcock Professor of History and Department Chair at Davidson College.</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Seneca Falls led to a significant shift in Americans’ perceptions of women, their status, and the rights they deserved. Women set out to force male politicians to alter state and national laws that legitimized women’s secondary position, to challenge ministers who continued to use the Bible to justify female subordination, and to convince men to rethink their monopoly on political power and give women the right to vote and to hold public office. Reformers challenged society’s deep-seated assumptions about women’s innate inferiority and their dependence on men. Yet arguably, their biggest challenge was to convince women themselves that they deserved better, that they needed to fight oppression and demand their rights. So deeply ingrained were ideas about women’s inferiority that seventy-two years would pass after Seneca Falls before the Nineteenth Amendment was added to the U.S. Constitution, giving women the right to vote.</a:t>
                      </a:r>
                      <a:endParaRPr sz="1200">
                        <a:solidFill>
                          <a:schemeClr val="dk1"/>
                        </a:solidFill>
                        <a:latin typeface="Inter"/>
                        <a:ea typeface="Inter"/>
                        <a:cs typeface="Inter"/>
                        <a:sym typeface="Inter"/>
                      </a:endParaRPr>
                    </a:p>
                  </a:txBody>
                  <a:tcPr marT="87275" marB="87275" marR="86050" marL="114300"/>
                </a:tc>
              </a:tr>
            </a:tbl>
          </a:graphicData>
        </a:graphic>
      </p:graphicFrame>
      <p:sp>
        <p:nvSpPr>
          <p:cNvPr id="108" name="Google Shape;108;p18"/>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6</a:t>
            </a:r>
            <a:endParaRPr sz="1800">
              <a:solidFill>
                <a:schemeClr val="dk1"/>
              </a:solidFill>
              <a:latin typeface="Halant"/>
              <a:ea typeface="Halant"/>
              <a:cs typeface="Halant"/>
              <a:sym typeface="Halant"/>
            </a:endParaRPr>
          </a:p>
        </p:txBody>
      </p:sp>
      <p:sp>
        <p:nvSpPr>
          <p:cNvPr id="109" name="Google Shape;109;p18"/>
          <p:cNvSpPr txBox="1"/>
          <p:nvPr/>
        </p:nvSpPr>
        <p:spPr>
          <a:xfrm>
            <a:off x="441450" y="40711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13" name="Shape 113"/>
        <p:cNvGrpSpPr/>
        <p:nvPr/>
      </p:nvGrpSpPr>
      <p:grpSpPr>
        <a:xfrm>
          <a:off x="0" y="0"/>
          <a:ext cx="0" cy="0"/>
          <a:chOff x="0" y="0"/>
          <a:chExt cx="0" cy="0"/>
        </a:xfrm>
      </p:grpSpPr>
      <p:pic>
        <p:nvPicPr>
          <p:cNvPr id="114" name="Google Shape;114;p19"/>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15" name="Google Shape;115;p19"/>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16" name="Google Shape;116;p19"/>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17" name="Google Shape;117;p19"/>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Lisa Tetrault, </a:t>
                      </a:r>
                      <a:r>
                        <a:rPr i="1" lang="en" sz="1200">
                          <a:solidFill>
                            <a:schemeClr val="dk1"/>
                          </a:solidFill>
                          <a:latin typeface="Halant"/>
                          <a:ea typeface="Halant"/>
                          <a:cs typeface="Halant"/>
                          <a:sym typeface="Halant"/>
                        </a:rPr>
                        <a:t>The Myth of Seneca Falls: Memory and the Women’s Suffrage Movement, 1848-1898</a:t>
                      </a:r>
                      <a:r>
                        <a:rPr lang="en" sz="1200">
                          <a:solidFill>
                            <a:schemeClr val="dk1"/>
                          </a:solidFill>
                          <a:latin typeface="Halant"/>
                          <a:ea typeface="Halant"/>
                          <a:cs typeface="Halant"/>
                          <a:sym typeface="Halant"/>
                        </a:rPr>
                        <a:t>, 2014</a:t>
                      </a:r>
                      <a:r>
                        <a:rPr lang="en" sz="1200">
                          <a:solidFill>
                            <a:schemeClr val="dk1"/>
                          </a:solidFill>
                          <a:latin typeface="Halant"/>
                          <a:ea typeface="Halant"/>
                          <a:cs typeface="Halant"/>
                          <a:sym typeface="Halant"/>
                        </a:rPr>
                        <a:t>.</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Lisa Tetrault is associate professor of history at Carnegie Mellon University.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Seneca Falls is </a:t>
                      </a:r>
                      <a:r>
                        <a:rPr lang="en" sz="1100">
                          <a:solidFill>
                            <a:schemeClr val="dk1"/>
                          </a:solidFill>
                          <a:latin typeface="Inter"/>
                          <a:ea typeface="Inter"/>
                          <a:cs typeface="Inter"/>
                          <a:sym typeface="Inter"/>
                        </a:rPr>
                        <a:t>perhaps</a:t>
                      </a:r>
                      <a:r>
                        <a:rPr lang="en" sz="1100">
                          <a:solidFill>
                            <a:schemeClr val="dk1"/>
                          </a:solidFill>
                          <a:latin typeface="Inter"/>
                          <a:ea typeface="Inter"/>
                          <a:cs typeface="Inter"/>
                          <a:sym typeface="Inter"/>
                        </a:rPr>
                        <a:t> the most enduring and long-standing myth ever </a:t>
                      </a:r>
                      <a:r>
                        <a:rPr lang="en" sz="1100">
                          <a:solidFill>
                            <a:schemeClr val="dk1"/>
                          </a:solidFill>
                          <a:latin typeface="Inter"/>
                          <a:ea typeface="Inter"/>
                          <a:cs typeface="Inter"/>
                          <a:sym typeface="Inter"/>
                        </a:rPr>
                        <a:t>produced</a:t>
                      </a:r>
                      <a:r>
                        <a:rPr lang="en" sz="1100">
                          <a:solidFill>
                            <a:schemeClr val="dk1"/>
                          </a:solidFill>
                          <a:latin typeface="Inter"/>
                          <a:ea typeface="Inter"/>
                          <a:cs typeface="Inter"/>
                          <a:sym typeface="Inter"/>
                        </a:rPr>
                        <a:t> by a a U.S. social movement. If schoolchildren learn anything about U.S. women’s history, they learn the story of Seneca Falls…</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Precisely because of its revered status, questioning this founding myth of feminism‒indeed, even to call it a myth‒may, at first glance, smack of disrespect. But we might just as easily conclude that querying this story is to finally grant it the respect it deserves. Scholars have taken nearly all the great “myths” of American history seriously enough to investigate and decipher them. In the process, they have given us a much deeper appreciation for such tales and an ability to effectively grapple with and analyze the power dynamics within them…</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Myth in this context does </a:t>
                      </a:r>
                      <a:r>
                        <a:rPr i="1" lang="en" sz="1100">
                          <a:solidFill>
                            <a:schemeClr val="dk1"/>
                          </a:solidFill>
                          <a:latin typeface="Inter"/>
                          <a:ea typeface="Inter"/>
                          <a:cs typeface="Inter"/>
                          <a:sym typeface="Inter"/>
                        </a:rPr>
                        <a:t>not </a:t>
                      </a:r>
                      <a:r>
                        <a:rPr lang="en" sz="1100">
                          <a:solidFill>
                            <a:schemeClr val="dk1"/>
                          </a:solidFill>
                          <a:latin typeface="Inter"/>
                          <a:ea typeface="Inter"/>
                          <a:cs typeface="Inter"/>
                          <a:sym typeface="Inter"/>
                        </a:rPr>
                        <a:t>mean, as it does in popular use, a falsity. Rather, myth means a venerated and celebrated story used to give meaning to the world. The 1848 meeting, so far as we know, was the first meeting explicitly called to demand women’s rights in the United States. This does not, mean the meeting </a:t>
                      </a:r>
                      <a:r>
                        <a:rPr i="1" lang="en" sz="1100">
                          <a:solidFill>
                            <a:schemeClr val="dk1"/>
                          </a:solidFill>
                          <a:latin typeface="Inter"/>
                          <a:ea typeface="Inter"/>
                          <a:cs typeface="Inter"/>
                          <a:sym typeface="Inter"/>
                        </a:rPr>
                        <a:t>began</a:t>
                      </a:r>
                      <a:r>
                        <a:rPr lang="en" sz="1100">
                          <a:solidFill>
                            <a:schemeClr val="dk1"/>
                          </a:solidFill>
                          <a:latin typeface="Inter"/>
                          <a:ea typeface="Inter"/>
                          <a:cs typeface="Inter"/>
                          <a:sym typeface="Inter"/>
                        </a:rPr>
                        <a:t> a movement…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Movements can and do begin in many places. One could anchor the beginning of the women’s rights </a:t>
                      </a:r>
                      <a:r>
                        <a:rPr lang="en" sz="1100">
                          <a:solidFill>
                            <a:schemeClr val="dk1"/>
                          </a:solidFill>
                          <a:latin typeface="Inter"/>
                          <a:ea typeface="Inter"/>
                          <a:cs typeface="Inter"/>
                          <a:sym typeface="Inter"/>
                        </a:rPr>
                        <a:t>movement</a:t>
                      </a:r>
                      <a:r>
                        <a:rPr lang="en" sz="1100">
                          <a:solidFill>
                            <a:schemeClr val="dk1"/>
                          </a:solidFill>
                          <a:latin typeface="Inter"/>
                          <a:ea typeface="Inter"/>
                          <a:cs typeface="Inter"/>
                          <a:sym typeface="Inter"/>
                        </a:rPr>
                        <a:t> in the United States in many events‒some before, and some after, Seneca Falls. One could begin with the Grimké sisters’ practical and theoretical defenses of women as public actors in the 1830s. With Black women’s resistance to slavery… With the Lowell Mill textile operatives and their 1834 and 1836 strikes for fair treatment and decent wages… Women’s rights had many beginnings.</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118" name="Google Shape;118;p19"/>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7</a:t>
            </a:r>
            <a:endParaRPr sz="1800">
              <a:solidFill>
                <a:schemeClr val="dk1"/>
              </a:solidFill>
              <a:latin typeface="Halant"/>
              <a:ea typeface="Halant"/>
              <a:cs typeface="Halant"/>
              <a:sym typeface="Halant"/>
            </a:endParaRPr>
          </a:p>
        </p:txBody>
      </p:sp>
      <p:sp>
        <p:nvSpPr>
          <p:cNvPr id="119" name="Google Shape;119;p19"/>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23" name="Shape 123"/>
        <p:cNvGrpSpPr/>
        <p:nvPr/>
      </p:nvGrpSpPr>
      <p:grpSpPr>
        <a:xfrm>
          <a:off x="0" y="0"/>
          <a:ext cx="0" cy="0"/>
          <a:chOff x="0" y="0"/>
          <a:chExt cx="0" cy="0"/>
        </a:xfrm>
      </p:grpSpPr>
      <p:pic>
        <p:nvPicPr>
          <p:cNvPr id="124" name="Google Shape;124;p20"/>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25" name="Google Shape;125;p20"/>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26" name="Google Shape;126;p20"/>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27" name="Google Shape;127;p20"/>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Martha S. Jones, </a:t>
                      </a:r>
                      <a:r>
                        <a:rPr i="1" lang="en" sz="1200">
                          <a:solidFill>
                            <a:schemeClr val="dk1"/>
                          </a:solidFill>
                          <a:latin typeface="Halant"/>
                          <a:ea typeface="Halant"/>
                          <a:cs typeface="Halant"/>
                          <a:sym typeface="Halant"/>
                        </a:rPr>
                        <a:t>Vanguard: How Black Women Broke Barriers, Won the Vote, and Insisted on Equality for All</a:t>
                      </a:r>
                      <a:r>
                        <a:rPr lang="en" sz="1200">
                          <a:solidFill>
                            <a:schemeClr val="dk1"/>
                          </a:solidFill>
                          <a:latin typeface="Halant"/>
                          <a:ea typeface="Halant"/>
                          <a:cs typeface="Halant"/>
                          <a:sym typeface="Halant"/>
                        </a:rPr>
                        <a:t>, 2020.</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Martha S. Jones is the Society of Black Alumni Presidential Professor and Professor of History at Johns Hopkins University.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At the start of 1848, few Americans anticipated that the year would go down in history as a legendary one for women’s rights. Only decades later would activists brand it as the start of a movement for women’s suffrage. In that year, small communities of women began organizing around demands for rights. That spring in Philadelphia, for example, African American churchwomen insisted that they, like men, should have preaching licenses in the AME Church. Later that summer, a small band of white, mostly middle-class women in the Upstate New York village of Seneca Falls produced a manifesto that demanded equality with men. Women’s rights saturated the air in 1848, though precisely what liberation looked like depended upon which air one breathed.</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Black women did not attend the Seneca Falls convention. They were not barred or excluded. Still, only white women took part in the proceedings.</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For Black women, the “cause of the slave, as well as of women” were two parts of a whole. On the floor of colored conventions in 1848, this proposition unsettled the deliberations. The conventions began with Black activists organizing against colonization, but the agenda quickly expanded to include a sweeping range of issues. Foremost was slavery, and convention delegates‒who included former slaves‒banded together to secure the freedom of their brothers and sisters in bondage. Delegates also took up civil rights, believing that their status as free people would be compromised as long as slavery persisted… In 1848, the issue of women’s rights was added to convention agendas, though it was not an easy fit.</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128" name="Google Shape;128;p20"/>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1 (Exemplar)</a:t>
            </a:r>
            <a:endParaRPr sz="1800">
              <a:solidFill>
                <a:schemeClr val="dk1"/>
              </a:solidFill>
              <a:latin typeface="Halant"/>
              <a:ea typeface="Halant"/>
              <a:cs typeface="Halant"/>
              <a:sym typeface="Halant"/>
            </a:endParaRPr>
          </a:p>
        </p:txBody>
      </p:sp>
      <p:sp>
        <p:nvSpPr>
          <p:cNvPr id="129" name="Google Shape;129;p20"/>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Black women in 1848 were organizing around freedom and rights, but were not part of the Seneca Falls Convention. This shows racial divisions in the women’s rights movement.</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The movement often excluded Black women, even though they were also fighting for equality and saw the causes of race and gender as inseparable.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Race shaped who was included where`</a:t>
            </a:r>
            <a:endParaRPr b="1" sz="1200">
              <a:solidFill>
                <a:srgbClr val="E95C3D"/>
              </a:solidFill>
              <a:latin typeface="Inter"/>
              <a:ea typeface="Inter"/>
              <a:cs typeface="Inter"/>
              <a:sym typeface="Inter"/>
            </a:endParaRPr>
          </a:p>
        </p:txBody>
      </p:sp>
      <p:sp>
        <p:nvSpPr>
          <p:cNvPr id="130" name="Google Shape;130;p20"/>
          <p:cNvSpPr/>
          <p:nvPr/>
        </p:nvSpPr>
        <p:spPr>
          <a:xfrm>
            <a:off x="3607075" y="6065225"/>
            <a:ext cx="765900" cy="405900"/>
          </a:xfrm>
          <a:prstGeom prst="ellipse">
            <a:avLst/>
          </a:prstGeom>
          <a:noFill/>
          <a:ln cap="flat" cmpd="sng" w="19050">
            <a:solidFill>
              <a:srgbClr val="E95C3D"/>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34" name="Shape 134"/>
        <p:cNvGrpSpPr/>
        <p:nvPr/>
      </p:nvGrpSpPr>
      <p:grpSpPr>
        <a:xfrm>
          <a:off x="0" y="0"/>
          <a:ext cx="0" cy="0"/>
          <a:chOff x="0" y="0"/>
          <a:chExt cx="0" cy="0"/>
        </a:xfrm>
      </p:grpSpPr>
      <p:pic>
        <p:nvPicPr>
          <p:cNvPr id="135" name="Google Shape;135;p21"/>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36" name="Google Shape;136;p21"/>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37" name="Google Shape;137;p21"/>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38" name="Google Shape;138;p21"/>
          <p:cNvGraphicFramePr/>
          <p:nvPr/>
        </p:nvGraphicFramePr>
        <p:xfrm>
          <a:off x="441444" y="627286"/>
          <a:ext cx="3000000" cy="3000000"/>
        </p:xfrm>
        <a:graphic>
          <a:graphicData uri="http://schemas.openxmlformats.org/drawingml/2006/table">
            <a:tbl>
              <a:tblPr>
                <a:noFill/>
                <a:tableStyleId>{0330D030-1E1E-4024-B734-F7272AC129DC}</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Elaine Weiss, </a:t>
                      </a:r>
                      <a:r>
                        <a:rPr i="1" lang="en" sz="1200">
                          <a:solidFill>
                            <a:schemeClr val="dk1"/>
                          </a:solidFill>
                          <a:latin typeface="Halant"/>
                          <a:ea typeface="Halant"/>
                          <a:cs typeface="Halant"/>
                          <a:sym typeface="Halant"/>
                        </a:rPr>
                        <a:t>The Woman’s Hour: The Great Fight to Win the Vote</a:t>
                      </a:r>
                      <a:r>
                        <a:rPr lang="en" sz="1200">
                          <a:solidFill>
                            <a:schemeClr val="dk1"/>
                          </a:solidFill>
                          <a:latin typeface="Halant"/>
                          <a:ea typeface="Halant"/>
                          <a:cs typeface="Halant"/>
                          <a:sym typeface="Halant"/>
                        </a:rPr>
                        <a:t>, 2018</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Elaine Weiss is a journalist and author whose writing has been recognized with prizes from the Society of Professional Journalists.</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[Lucretia] Mott… and the six other American women were rejected by the [World’s Anti-Slavery Convention] conference organizers: it was improper for women to participate in a public meeting… Allowing women to participate would hold the meeting up to “ridicule” in the morning papers, the men maintained…</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Lucretia Mott and Wendell Phillips demanded that the “woman question” be put to the full convention, setting off a bitter debate lasting an entire day, in which 350 men postured and pontificated about women’s “proper sphere”: how she was “constitutionally unfit for public or business meetings” and how God’s law made Eve subordinate to Adam for good reason…</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The convention voted overwhelmingly to deny the women delegates’ credentials and ejected them from the convention floor, relegating them to an upstairs gallery behind a bar and a cloth curtain…</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Their treatment in London was a galvanizing moment, an unexpected pivot point that “stung many women into new thought and action,” Stanton remembered. Mott and Stanton decided that once they returned home they must gather like-minded women to their own meeting, to discuss and demand more equitable treatment for women.</a:t>
                      </a:r>
                      <a:endParaRPr sz="1200">
                        <a:solidFill>
                          <a:schemeClr val="dk1"/>
                        </a:solidFill>
                        <a:latin typeface="Inter"/>
                        <a:ea typeface="Inter"/>
                        <a:cs typeface="Inter"/>
                        <a:sym typeface="Inter"/>
                      </a:endParaRPr>
                    </a:p>
                  </a:txBody>
                  <a:tcPr marT="87275" marB="87275" marR="86050" marL="114300"/>
                </a:tc>
              </a:tr>
            </a:tbl>
          </a:graphicData>
        </a:graphic>
      </p:graphicFrame>
      <p:sp>
        <p:nvSpPr>
          <p:cNvPr id="139" name="Google Shape;139;p21"/>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2 (Exemplar)</a:t>
            </a:r>
            <a:endParaRPr sz="1800">
              <a:solidFill>
                <a:schemeClr val="dk1"/>
              </a:solidFill>
              <a:latin typeface="Halant"/>
              <a:ea typeface="Halant"/>
              <a:cs typeface="Halant"/>
              <a:sym typeface="Halant"/>
            </a:endParaRPr>
          </a:p>
        </p:txBody>
      </p:sp>
      <p:sp>
        <p:nvSpPr>
          <p:cNvPr id="140" name="Google Shape;140;p21"/>
          <p:cNvSpPr txBox="1"/>
          <p:nvPr/>
        </p:nvSpPr>
        <p:spPr>
          <a:xfrm>
            <a:off x="441450" y="5366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Stanton and Mott were excluded from the 1840 World Anti-Slavery Convention, motivating them to begin organizing for women’s rights.</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Being denied admission pushed early reformers to create their own movement.</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rPr b="1" lang="en" sz="1200">
                <a:solidFill>
                  <a:srgbClr val="E95C3D"/>
                </a:solidFill>
                <a:latin typeface="Inter"/>
                <a:ea typeface="Inter"/>
                <a:cs typeface="Inter"/>
                <a:sym typeface="Inter"/>
              </a:rPr>
              <a:t>Exclusion abroad sparked reform at home</a:t>
            </a:r>
            <a:endParaRPr b="1" sz="1200">
              <a:solidFill>
                <a:srgbClr val="E95C3D"/>
              </a:solidFill>
              <a:latin typeface="Inter"/>
              <a:ea typeface="Inter"/>
              <a:cs typeface="Inter"/>
              <a:sym typeface="Inter"/>
            </a:endParaRPr>
          </a:p>
        </p:txBody>
      </p:sp>
      <p:sp>
        <p:nvSpPr>
          <p:cNvPr id="141" name="Google Shape;141;p21"/>
          <p:cNvSpPr/>
          <p:nvPr/>
        </p:nvSpPr>
        <p:spPr>
          <a:xfrm>
            <a:off x="916500" y="5878650"/>
            <a:ext cx="765900" cy="405900"/>
          </a:xfrm>
          <a:prstGeom prst="ellipse">
            <a:avLst/>
          </a:prstGeom>
          <a:noFill/>
          <a:ln cap="flat" cmpd="sng" w="19050">
            <a:solidFill>
              <a:srgbClr val="E95C3D"/>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6484F3"/>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